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4" r:id="rId3"/>
    <p:sldId id="265" r:id="rId4"/>
    <p:sldId id="266" r:id="rId5"/>
    <p:sldId id="267" r:id="rId6"/>
    <p:sldId id="258" r:id="rId7"/>
    <p:sldId id="257" r:id="rId8"/>
    <p:sldId id="259" r:id="rId9"/>
    <p:sldId id="275" r:id="rId10"/>
    <p:sldId id="276" r:id="rId11"/>
    <p:sldId id="270" r:id="rId12"/>
    <p:sldId id="268" r:id="rId13"/>
    <p:sldId id="269" r:id="rId14"/>
    <p:sldId id="260" r:id="rId15"/>
    <p:sldId id="261" r:id="rId16"/>
    <p:sldId id="262" r:id="rId17"/>
    <p:sldId id="271" r:id="rId18"/>
    <p:sldId id="272" r:id="rId19"/>
    <p:sldId id="263" r:id="rId20"/>
    <p:sldId id="273" r:id="rId21"/>
    <p:sldId id="26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8"/>
    <p:restoredTop sz="94712"/>
  </p:normalViewPr>
  <p:slideViewPr>
    <p:cSldViewPr snapToGrid="0" snapToObjects="1">
      <p:cViewPr varScale="1">
        <p:scale>
          <a:sx n="107" d="100"/>
          <a:sy n="107" d="100"/>
        </p:scale>
        <p:origin x="2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A52E1-CDEC-4E42-B834-1F2A698C73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EA0EDD4-F0DF-4D4B-A437-35A5B00789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9BBFEC-14F0-D44C-8FD2-C20A3BE3BF1F}"/>
              </a:ext>
            </a:extLst>
          </p:cNvPr>
          <p:cNvSpPr>
            <a:spLocks noGrp="1"/>
          </p:cNvSpPr>
          <p:nvPr>
            <p:ph type="dt" sz="half" idx="10"/>
          </p:nvPr>
        </p:nvSpPr>
        <p:spPr/>
        <p:txBody>
          <a:bodyPr/>
          <a:lstStyle/>
          <a:p>
            <a:fld id="{E6E4B09F-B219-B442-BEA4-F4FDA09087F0}" type="datetimeFigureOut">
              <a:rPr lang="en-US" smtClean="0"/>
              <a:t>11/21/19</a:t>
            </a:fld>
            <a:endParaRPr lang="en-US"/>
          </a:p>
        </p:txBody>
      </p:sp>
      <p:sp>
        <p:nvSpPr>
          <p:cNvPr id="5" name="Footer Placeholder 4">
            <a:extLst>
              <a:ext uri="{FF2B5EF4-FFF2-40B4-BE49-F238E27FC236}">
                <a16:creationId xmlns:a16="http://schemas.microsoft.com/office/drawing/2014/main" id="{A14F80FF-8F10-0740-BB02-CCD351D892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207446-7347-D14A-9154-394D805C2E10}"/>
              </a:ext>
            </a:extLst>
          </p:cNvPr>
          <p:cNvSpPr>
            <a:spLocks noGrp="1"/>
          </p:cNvSpPr>
          <p:nvPr>
            <p:ph type="sldNum" sz="quarter" idx="12"/>
          </p:nvPr>
        </p:nvSpPr>
        <p:spPr/>
        <p:txBody>
          <a:bodyPr/>
          <a:lstStyle/>
          <a:p>
            <a:fld id="{01F70101-4767-234A-914C-88861B843134}" type="slidenum">
              <a:rPr lang="en-US" smtClean="0"/>
              <a:t>‹#›</a:t>
            </a:fld>
            <a:endParaRPr lang="en-US"/>
          </a:p>
        </p:txBody>
      </p:sp>
    </p:spTree>
    <p:extLst>
      <p:ext uri="{BB962C8B-B14F-4D97-AF65-F5344CB8AC3E}">
        <p14:creationId xmlns:p14="http://schemas.microsoft.com/office/powerpoint/2010/main" val="2906112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403FF-5B0C-744B-B4C4-AB349876A6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E701C0-F960-8644-9A59-EFA589F63DD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141415-42A3-6B49-94C5-51C012C0A738}"/>
              </a:ext>
            </a:extLst>
          </p:cNvPr>
          <p:cNvSpPr>
            <a:spLocks noGrp="1"/>
          </p:cNvSpPr>
          <p:nvPr>
            <p:ph type="dt" sz="half" idx="10"/>
          </p:nvPr>
        </p:nvSpPr>
        <p:spPr/>
        <p:txBody>
          <a:bodyPr/>
          <a:lstStyle/>
          <a:p>
            <a:fld id="{E6E4B09F-B219-B442-BEA4-F4FDA09087F0}" type="datetimeFigureOut">
              <a:rPr lang="en-US" smtClean="0"/>
              <a:t>11/21/19</a:t>
            </a:fld>
            <a:endParaRPr lang="en-US"/>
          </a:p>
        </p:txBody>
      </p:sp>
      <p:sp>
        <p:nvSpPr>
          <p:cNvPr id="5" name="Footer Placeholder 4">
            <a:extLst>
              <a:ext uri="{FF2B5EF4-FFF2-40B4-BE49-F238E27FC236}">
                <a16:creationId xmlns:a16="http://schemas.microsoft.com/office/drawing/2014/main" id="{EF4E507A-5AE5-6D4E-86E4-E998005AB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F9E18E-1A97-1745-B133-01DFD3224052}"/>
              </a:ext>
            </a:extLst>
          </p:cNvPr>
          <p:cNvSpPr>
            <a:spLocks noGrp="1"/>
          </p:cNvSpPr>
          <p:nvPr>
            <p:ph type="sldNum" sz="quarter" idx="12"/>
          </p:nvPr>
        </p:nvSpPr>
        <p:spPr/>
        <p:txBody>
          <a:bodyPr/>
          <a:lstStyle/>
          <a:p>
            <a:fld id="{01F70101-4767-234A-914C-88861B843134}" type="slidenum">
              <a:rPr lang="en-US" smtClean="0"/>
              <a:t>‹#›</a:t>
            </a:fld>
            <a:endParaRPr lang="en-US"/>
          </a:p>
        </p:txBody>
      </p:sp>
    </p:spTree>
    <p:extLst>
      <p:ext uri="{BB962C8B-B14F-4D97-AF65-F5344CB8AC3E}">
        <p14:creationId xmlns:p14="http://schemas.microsoft.com/office/powerpoint/2010/main" val="1221549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31D50-1978-B84F-AF6F-79223EC15D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3A300E-C7AF-FD49-8658-173709EF00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1FE872C-1A05-9840-8C26-5A15768D0AAA}"/>
              </a:ext>
            </a:extLst>
          </p:cNvPr>
          <p:cNvSpPr>
            <a:spLocks noGrp="1"/>
          </p:cNvSpPr>
          <p:nvPr>
            <p:ph type="dt" sz="half" idx="10"/>
          </p:nvPr>
        </p:nvSpPr>
        <p:spPr/>
        <p:txBody>
          <a:bodyPr/>
          <a:lstStyle/>
          <a:p>
            <a:fld id="{E6E4B09F-B219-B442-BEA4-F4FDA09087F0}" type="datetimeFigureOut">
              <a:rPr lang="en-US" smtClean="0"/>
              <a:t>11/21/19</a:t>
            </a:fld>
            <a:endParaRPr lang="en-US"/>
          </a:p>
        </p:txBody>
      </p:sp>
      <p:sp>
        <p:nvSpPr>
          <p:cNvPr id="5" name="Footer Placeholder 4">
            <a:extLst>
              <a:ext uri="{FF2B5EF4-FFF2-40B4-BE49-F238E27FC236}">
                <a16:creationId xmlns:a16="http://schemas.microsoft.com/office/drawing/2014/main" id="{5298EBE6-59B4-7947-BAE2-CADA5B0278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9916CB-C634-B54C-8FC4-6BB7285E9B3C}"/>
              </a:ext>
            </a:extLst>
          </p:cNvPr>
          <p:cNvSpPr>
            <a:spLocks noGrp="1"/>
          </p:cNvSpPr>
          <p:nvPr>
            <p:ph type="sldNum" sz="quarter" idx="12"/>
          </p:nvPr>
        </p:nvSpPr>
        <p:spPr/>
        <p:txBody>
          <a:bodyPr/>
          <a:lstStyle/>
          <a:p>
            <a:fld id="{01F70101-4767-234A-914C-88861B843134}" type="slidenum">
              <a:rPr lang="en-US" smtClean="0"/>
              <a:t>‹#›</a:t>
            </a:fld>
            <a:endParaRPr lang="en-US"/>
          </a:p>
        </p:txBody>
      </p:sp>
    </p:spTree>
    <p:extLst>
      <p:ext uri="{BB962C8B-B14F-4D97-AF65-F5344CB8AC3E}">
        <p14:creationId xmlns:p14="http://schemas.microsoft.com/office/powerpoint/2010/main" val="1827094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B2495-F68D-A34A-A839-DFF2D95A4C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19A412-A3F9-EC46-8909-EA8B21EE551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B8B610-F2DC-A245-B2D3-A3C6867780C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B6BDC0-B5F8-DC43-9280-CAA06F422D1B}"/>
              </a:ext>
            </a:extLst>
          </p:cNvPr>
          <p:cNvSpPr>
            <a:spLocks noGrp="1"/>
          </p:cNvSpPr>
          <p:nvPr>
            <p:ph type="dt" sz="half" idx="10"/>
          </p:nvPr>
        </p:nvSpPr>
        <p:spPr/>
        <p:txBody>
          <a:bodyPr/>
          <a:lstStyle/>
          <a:p>
            <a:fld id="{E6E4B09F-B219-B442-BEA4-F4FDA09087F0}" type="datetimeFigureOut">
              <a:rPr lang="en-US" smtClean="0"/>
              <a:t>11/21/19</a:t>
            </a:fld>
            <a:endParaRPr lang="en-US"/>
          </a:p>
        </p:txBody>
      </p:sp>
      <p:sp>
        <p:nvSpPr>
          <p:cNvPr id="6" name="Footer Placeholder 5">
            <a:extLst>
              <a:ext uri="{FF2B5EF4-FFF2-40B4-BE49-F238E27FC236}">
                <a16:creationId xmlns:a16="http://schemas.microsoft.com/office/drawing/2014/main" id="{96F5D886-E0E1-1E44-9219-7E9E142AAA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884EA4-6C28-8449-8A36-DCC6160A0F26}"/>
              </a:ext>
            </a:extLst>
          </p:cNvPr>
          <p:cNvSpPr>
            <a:spLocks noGrp="1"/>
          </p:cNvSpPr>
          <p:nvPr>
            <p:ph type="sldNum" sz="quarter" idx="12"/>
          </p:nvPr>
        </p:nvSpPr>
        <p:spPr/>
        <p:txBody>
          <a:bodyPr/>
          <a:lstStyle/>
          <a:p>
            <a:fld id="{01F70101-4767-234A-914C-88861B843134}" type="slidenum">
              <a:rPr lang="en-US" smtClean="0"/>
              <a:t>‹#›</a:t>
            </a:fld>
            <a:endParaRPr lang="en-US"/>
          </a:p>
        </p:txBody>
      </p:sp>
    </p:spTree>
    <p:extLst>
      <p:ext uri="{BB962C8B-B14F-4D97-AF65-F5344CB8AC3E}">
        <p14:creationId xmlns:p14="http://schemas.microsoft.com/office/powerpoint/2010/main" val="2983244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0A49D-C7F2-D242-B597-A60F51F2B2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209650-1938-A44B-A304-41F29D473F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11719E4-0419-F744-B36C-4BFCFDD0B94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164E39-EF6D-4342-BB61-8C78B2D4FD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3E7AEA-AD2D-BB4E-8DB8-477562A477A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CF480C-58B7-2542-9D8B-70E72E5EB888}"/>
              </a:ext>
            </a:extLst>
          </p:cNvPr>
          <p:cNvSpPr>
            <a:spLocks noGrp="1"/>
          </p:cNvSpPr>
          <p:nvPr>
            <p:ph type="dt" sz="half" idx="10"/>
          </p:nvPr>
        </p:nvSpPr>
        <p:spPr/>
        <p:txBody>
          <a:bodyPr/>
          <a:lstStyle/>
          <a:p>
            <a:fld id="{E6E4B09F-B219-B442-BEA4-F4FDA09087F0}" type="datetimeFigureOut">
              <a:rPr lang="en-US" smtClean="0"/>
              <a:t>11/21/19</a:t>
            </a:fld>
            <a:endParaRPr lang="en-US"/>
          </a:p>
        </p:txBody>
      </p:sp>
      <p:sp>
        <p:nvSpPr>
          <p:cNvPr id="8" name="Footer Placeholder 7">
            <a:extLst>
              <a:ext uri="{FF2B5EF4-FFF2-40B4-BE49-F238E27FC236}">
                <a16:creationId xmlns:a16="http://schemas.microsoft.com/office/drawing/2014/main" id="{BF2240A7-31AB-CE4D-9AAF-6E802EF63A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C9409E-BA48-CC48-A86E-A33CC22971B4}"/>
              </a:ext>
            </a:extLst>
          </p:cNvPr>
          <p:cNvSpPr>
            <a:spLocks noGrp="1"/>
          </p:cNvSpPr>
          <p:nvPr>
            <p:ph type="sldNum" sz="quarter" idx="12"/>
          </p:nvPr>
        </p:nvSpPr>
        <p:spPr/>
        <p:txBody>
          <a:bodyPr/>
          <a:lstStyle/>
          <a:p>
            <a:fld id="{01F70101-4767-234A-914C-88861B843134}" type="slidenum">
              <a:rPr lang="en-US" smtClean="0"/>
              <a:t>‹#›</a:t>
            </a:fld>
            <a:endParaRPr lang="en-US"/>
          </a:p>
        </p:txBody>
      </p:sp>
    </p:spTree>
    <p:extLst>
      <p:ext uri="{BB962C8B-B14F-4D97-AF65-F5344CB8AC3E}">
        <p14:creationId xmlns:p14="http://schemas.microsoft.com/office/powerpoint/2010/main" val="789687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C2E60-5587-DA4D-A0D6-FA7A8FCE84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37903D-07FF-C242-ABEC-34FF966694D9}"/>
              </a:ext>
            </a:extLst>
          </p:cNvPr>
          <p:cNvSpPr>
            <a:spLocks noGrp="1"/>
          </p:cNvSpPr>
          <p:nvPr>
            <p:ph type="dt" sz="half" idx="10"/>
          </p:nvPr>
        </p:nvSpPr>
        <p:spPr/>
        <p:txBody>
          <a:bodyPr/>
          <a:lstStyle/>
          <a:p>
            <a:fld id="{E6E4B09F-B219-B442-BEA4-F4FDA09087F0}" type="datetimeFigureOut">
              <a:rPr lang="en-US" smtClean="0"/>
              <a:t>11/21/19</a:t>
            </a:fld>
            <a:endParaRPr lang="en-US"/>
          </a:p>
        </p:txBody>
      </p:sp>
      <p:sp>
        <p:nvSpPr>
          <p:cNvPr id="4" name="Footer Placeholder 3">
            <a:extLst>
              <a:ext uri="{FF2B5EF4-FFF2-40B4-BE49-F238E27FC236}">
                <a16:creationId xmlns:a16="http://schemas.microsoft.com/office/drawing/2014/main" id="{237DB61A-E9C2-9945-97F6-055904F8BB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5021BE6-2C2D-3141-B9FE-1C19E6AC97D2}"/>
              </a:ext>
            </a:extLst>
          </p:cNvPr>
          <p:cNvSpPr>
            <a:spLocks noGrp="1"/>
          </p:cNvSpPr>
          <p:nvPr>
            <p:ph type="sldNum" sz="quarter" idx="12"/>
          </p:nvPr>
        </p:nvSpPr>
        <p:spPr/>
        <p:txBody>
          <a:bodyPr/>
          <a:lstStyle/>
          <a:p>
            <a:fld id="{01F70101-4767-234A-914C-88861B843134}" type="slidenum">
              <a:rPr lang="en-US" smtClean="0"/>
              <a:t>‹#›</a:t>
            </a:fld>
            <a:endParaRPr lang="en-US"/>
          </a:p>
        </p:txBody>
      </p:sp>
    </p:spTree>
    <p:extLst>
      <p:ext uri="{BB962C8B-B14F-4D97-AF65-F5344CB8AC3E}">
        <p14:creationId xmlns:p14="http://schemas.microsoft.com/office/powerpoint/2010/main" val="781901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C76B1D-17DC-1944-BA12-A8E52ECCBF70}"/>
              </a:ext>
            </a:extLst>
          </p:cNvPr>
          <p:cNvSpPr>
            <a:spLocks noGrp="1"/>
          </p:cNvSpPr>
          <p:nvPr>
            <p:ph type="dt" sz="half" idx="10"/>
          </p:nvPr>
        </p:nvSpPr>
        <p:spPr/>
        <p:txBody>
          <a:bodyPr/>
          <a:lstStyle/>
          <a:p>
            <a:fld id="{E6E4B09F-B219-B442-BEA4-F4FDA09087F0}" type="datetimeFigureOut">
              <a:rPr lang="en-US" smtClean="0"/>
              <a:t>11/21/19</a:t>
            </a:fld>
            <a:endParaRPr lang="en-US"/>
          </a:p>
        </p:txBody>
      </p:sp>
      <p:sp>
        <p:nvSpPr>
          <p:cNvPr id="3" name="Footer Placeholder 2">
            <a:extLst>
              <a:ext uri="{FF2B5EF4-FFF2-40B4-BE49-F238E27FC236}">
                <a16:creationId xmlns:a16="http://schemas.microsoft.com/office/drawing/2014/main" id="{459E130B-1E99-4241-9B66-5C18C0D0BD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3A87DD-4135-184A-98FB-ECE56D83CE75}"/>
              </a:ext>
            </a:extLst>
          </p:cNvPr>
          <p:cNvSpPr>
            <a:spLocks noGrp="1"/>
          </p:cNvSpPr>
          <p:nvPr>
            <p:ph type="sldNum" sz="quarter" idx="12"/>
          </p:nvPr>
        </p:nvSpPr>
        <p:spPr/>
        <p:txBody>
          <a:bodyPr/>
          <a:lstStyle/>
          <a:p>
            <a:fld id="{01F70101-4767-234A-914C-88861B843134}" type="slidenum">
              <a:rPr lang="en-US" smtClean="0"/>
              <a:t>‹#›</a:t>
            </a:fld>
            <a:endParaRPr lang="en-US"/>
          </a:p>
        </p:txBody>
      </p:sp>
    </p:spTree>
    <p:extLst>
      <p:ext uri="{BB962C8B-B14F-4D97-AF65-F5344CB8AC3E}">
        <p14:creationId xmlns:p14="http://schemas.microsoft.com/office/powerpoint/2010/main" val="2731213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CE4E7-8586-4049-8C09-9561B6945C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B36FF3-F65D-EA41-B59C-B5DA128C50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8F8E99-7AE4-D446-90F6-39901052EF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068E03F-E56D-5D48-8B5F-80497194E561}"/>
              </a:ext>
            </a:extLst>
          </p:cNvPr>
          <p:cNvSpPr>
            <a:spLocks noGrp="1"/>
          </p:cNvSpPr>
          <p:nvPr>
            <p:ph type="dt" sz="half" idx="10"/>
          </p:nvPr>
        </p:nvSpPr>
        <p:spPr/>
        <p:txBody>
          <a:bodyPr/>
          <a:lstStyle/>
          <a:p>
            <a:fld id="{E6E4B09F-B219-B442-BEA4-F4FDA09087F0}" type="datetimeFigureOut">
              <a:rPr lang="en-US" smtClean="0"/>
              <a:t>11/21/19</a:t>
            </a:fld>
            <a:endParaRPr lang="en-US"/>
          </a:p>
        </p:txBody>
      </p:sp>
      <p:sp>
        <p:nvSpPr>
          <p:cNvPr id="6" name="Footer Placeholder 5">
            <a:extLst>
              <a:ext uri="{FF2B5EF4-FFF2-40B4-BE49-F238E27FC236}">
                <a16:creationId xmlns:a16="http://schemas.microsoft.com/office/drawing/2014/main" id="{86363FEE-2A59-2445-96D0-B014213BEA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4DD19E-990D-1E45-A6E8-E8CB418B55DE}"/>
              </a:ext>
            </a:extLst>
          </p:cNvPr>
          <p:cNvSpPr>
            <a:spLocks noGrp="1"/>
          </p:cNvSpPr>
          <p:nvPr>
            <p:ph type="sldNum" sz="quarter" idx="12"/>
          </p:nvPr>
        </p:nvSpPr>
        <p:spPr/>
        <p:txBody>
          <a:bodyPr/>
          <a:lstStyle/>
          <a:p>
            <a:fld id="{01F70101-4767-234A-914C-88861B843134}" type="slidenum">
              <a:rPr lang="en-US" smtClean="0"/>
              <a:t>‹#›</a:t>
            </a:fld>
            <a:endParaRPr lang="en-US"/>
          </a:p>
        </p:txBody>
      </p:sp>
    </p:spTree>
    <p:extLst>
      <p:ext uri="{BB962C8B-B14F-4D97-AF65-F5344CB8AC3E}">
        <p14:creationId xmlns:p14="http://schemas.microsoft.com/office/powerpoint/2010/main" val="1699637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82A96-3FB3-6B4A-9597-269CC709C4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4488387-CFF6-9A41-93AC-FAC829F502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E8B31E-4857-5249-8461-3A6FB26A39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3AD4BE-CE8E-E949-A98C-C14E46DED203}"/>
              </a:ext>
            </a:extLst>
          </p:cNvPr>
          <p:cNvSpPr>
            <a:spLocks noGrp="1"/>
          </p:cNvSpPr>
          <p:nvPr>
            <p:ph type="dt" sz="half" idx="10"/>
          </p:nvPr>
        </p:nvSpPr>
        <p:spPr/>
        <p:txBody>
          <a:bodyPr/>
          <a:lstStyle/>
          <a:p>
            <a:fld id="{E6E4B09F-B219-B442-BEA4-F4FDA09087F0}" type="datetimeFigureOut">
              <a:rPr lang="en-US" smtClean="0"/>
              <a:t>11/21/19</a:t>
            </a:fld>
            <a:endParaRPr lang="en-US"/>
          </a:p>
        </p:txBody>
      </p:sp>
      <p:sp>
        <p:nvSpPr>
          <p:cNvPr id="6" name="Footer Placeholder 5">
            <a:extLst>
              <a:ext uri="{FF2B5EF4-FFF2-40B4-BE49-F238E27FC236}">
                <a16:creationId xmlns:a16="http://schemas.microsoft.com/office/drawing/2014/main" id="{0C84DE5D-2802-9B45-9DA3-536866647D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937271-F067-8B4D-BCED-4850FF4E319E}"/>
              </a:ext>
            </a:extLst>
          </p:cNvPr>
          <p:cNvSpPr>
            <a:spLocks noGrp="1"/>
          </p:cNvSpPr>
          <p:nvPr>
            <p:ph type="sldNum" sz="quarter" idx="12"/>
          </p:nvPr>
        </p:nvSpPr>
        <p:spPr/>
        <p:txBody>
          <a:bodyPr/>
          <a:lstStyle/>
          <a:p>
            <a:fld id="{01F70101-4767-234A-914C-88861B843134}" type="slidenum">
              <a:rPr lang="en-US" smtClean="0"/>
              <a:t>‹#›</a:t>
            </a:fld>
            <a:endParaRPr lang="en-US"/>
          </a:p>
        </p:txBody>
      </p:sp>
    </p:spTree>
    <p:extLst>
      <p:ext uri="{BB962C8B-B14F-4D97-AF65-F5344CB8AC3E}">
        <p14:creationId xmlns:p14="http://schemas.microsoft.com/office/powerpoint/2010/main" val="880958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F0A01-7467-0146-A686-7A723F9CCA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AF8F92-DE0D-D548-93B9-C21DD865E02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5F160C-8065-B94D-81E8-4EC1A88A2FE2}"/>
              </a:ext>
            </a:extLst>
          </p:cNvPr>
          <p:cNvSpPr>
            <a:spLocks noGrp="1"/>
          </p:cNvSpPr>
          <p:nvPr>
            <p:ph type="dt" sz="half" idx="10"/>
          </p:nvPr>
        </p:nvSpPr>
        <p:spPr/>
        <p:txBody>
          <a:bodyPr/>
          <a:lstStyle/>
          <a:p>
            <a:fld id="{E6E4B09F-B219-B442-BEA4-F4FDA09087F0}" type="datetimeFigureOut">
              <a:rPr lang="en-US" smtClean="0"/>
              <a:t>11/21/19</a:t>
            </a:fld>
            <a:endParaRPr lang="en-US"/>
          </a:p>
        </p:txBody>
      </p:sp>
      <p:sp>
        <p:nvSpPr>
          <p:cNvPr id="5" name="Footer Placeholder 4">
            <a:extLst>
              <a:ext uri="{FF2B5EF4-FFF2-40B4-BE49-F238E27FC236}">
                <a16:creationId xmlns:a16="http://schemas.microsoft.com/office/drawing/2014/main" id="{17219304-061D-BA43-A04B-CF0ADC875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7B9E39-393E-444D-843F-E8D6C3E80639}"/>
              </a:ext>
            </a:extLst>
          </p:cNvPr>
          <p:cNvSpPr>
            <a:spLocks noGrp="1"/>
          </p:cNvSpPr>
          <p:nvPr>
            <p:ph type="sldNum" sz="quarter" idx="12"/>
          </p:nvPr>
        </p:nvSpPr>
        <p:spPr/>
        <p:txBody>
          <a:bodyPr/>
          <a:lstStyle/>
          <a:p>
            <a:fld id="{01F70101-4767-234A-914C-88861B843134}" type="slidenum">
              <a:rPr lang="en-US" smtClean="0"/>
              <a:t>‹#›</a:t>
            </a:fld>
            <a:endParaRPr lang="en-US"/>
          </a:p>
        </p:txBody>
      </p:sp>
    </p:spTree>
    <p:extLst>
      <p:ext uri="{BB962C8B-B14F-4D97-AF65-F5344CB8AC3E}">
        <p14:creationId xmlns:p14="http://schemas.microsoft.com/office/powerpoint/2010/main" val="3714316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E4A230-7734-AC45-8D13-DE7F7F1C9F7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D7E7A2-CDBC-514C-B3DD-F99499D624E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C7D406-22A8-1441-AE59-C24EEA14BA88}"/>
              </a:ext>
            </a:extLst>
          </p:cNvPr>
          <p:cNvSpPr>
            <a:spLocks noGrp="1"/>
          </p:cNvSpPr>
          <p:nvPr>
            <p:ph type="dt" sz="half" idx="10"/>
          </p:nvPr>
        </p:nvSpPr>
        <p:spPr/>
        <p:txBody>
          <a:bodyPr/>
          <a:lstStyle/>
          <a:p>
            <a:fld id="{E6E4B09F-B219-B442-BEA4-F4FDA09087F0}" type="datetimeFigureOut">
              <a:rPr lang="en-US" smtClean="0"/>
              <a:t>11/21/19</a:t>
            </a:fld>
            <a:endParaRPr lang="en-US"/>
          </a:p>
        </p:txBody>
      </p:sp>
      <p:sp>
        <p:nvSpPr>
          <p:cNvPr id="5" name="Footer Placeholder 4">
            <a:extLst>
              <a:ext uri="{FF2B5EF4-FFF2-40B4-BE49-F238E27FC236}">
                <a16:creationId xmlns:a16="http://schemas.microsoft.com/office/drawing/2014/main" id="{4075CC69-FCE7-C043-9D7C-18946D37B4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097ACC-6BAA-E74E-9E0B-379AF62C3EE8}"/>
              </a:ext>
            </a:extLst>
          </p:cNvPr>
          <p:cNvSpPr>
            <a:spLocks noGrp="1"/>
          </p:cNvSpPr>
          <p:nvPr>
            <p:ph type="sldNum" sz="quarter" idx="12"/>
          </p:nvPr>
        </p:nvSpPr>
        <p:spPr/>
        <p:txBody>
          <a:bodyPr/>
          <a:lstStyle/>
          <a:p>
            <a:fld id="{01F70101-4767-234A-914C-88861B843134}" type="slidenum">
              <a:rPr lang="en-US" smtClean="0"/>
              <a:t>‹#›</a:t>
            </a:fld>
            <a:endParaRPr lang="en-US"/>
          </a:p>
        </p:txBody>
      </p:sp>
    </p:spTree>
    <p:extLst>
      <p:ext uri="{BB962C8B-B14F-4D97-AF65-F5344CB8AC3E}">
        <p14:creationId xmlns:p14="http://schemas.microsoft.com/office/powerpoint/2010/main" val="1309335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BB2A29-0994-FC4B-836A-78E2F1D34C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CEFCD7-1019-C84B-9F94-D835A98DE0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145DB7-3B28-CA49-B27D-4FABCC82CA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E4B09F-B219-B442-BEA4-F4FDA09087F0}" type="datetimeFigureOut">
              <a:rPr lang="en-US" smtClean="0"/>
              <a:t>11/21/19</a:t>
            </a:fld>
            <a:endParaRPr lang="en-US"/>
          </a:p>
        </p:txBody>
      </p:sp>
      <p:sp>
        <p:nvSpPr>
          <p:cNvPr id="5" name="Footer Placeholder 4">
            <a:extLst>
              <a:ext uri="{FF2B5EF4-FFF2-40B4-BE49-F238E27FC236}">
                <a16:creationId xmlns:a16="http://schemas.microsoft.com/office/drawing/2014/main" id="{5D48833F-417B-5A40-85AC-871B41C2B9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DCF9F2A-0333-434A-A8D9-F0737652D9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F70101-4767-234A-914C-88861B843134}" type="slidenum">
              <a:rPr lang="en-US" smtClean="0"/>
              <a:t>‹#›</a:t>
            </a:fld>
            <a:endParaRPr lang="en-US"/>
          </a:p>
        </p:txBody>
      </p:sp>
    </p:spTree>
    <p:extLst>
      <p:ext uri="{BB962C8B-B14F-4D97-AF65-F5344CB8AC3E}">
        <p14:creationId xmlns:p14="http://schemas.microsoft.com/office/powerpoint/2010/main" val="1518863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en.wikipedia.org/wiki/Typeface" TargetMode="External"/><Relationship Id="rId3" Type="http://schemas.openxmlformats.org/officeDocument/2006/relationships/hyperlink" Target="https://en.wikipedia.org/wiki/Typographer" TargetMode="External"/><Relationship Id="rId7" Type="http://schemas.openxmlformats.org/officeDocument/2006/relationships/hyperlink" Target="https://en.wikipedia.org/wiki/Stick_figure" TargetMode="External"/><Relationship Id="rId2" Type="http://schemas.openxmlformats.org/officeDocument/2006/relationships/hyperlink" Target="https://en.wikipedia.org/wiki/Graphic_designer" TargetMode="External"/><Relationship Id="rId1" Type="http://schemas.openxmlformats.org/officeDocument/2006/relationships/slideLayout" Target="../slideLayouts/slideLayout2.xml"/><Relationship Id="rId6" Type="http://schemas.openxmlformats.org/officeDocument/2006/relationships/hyperlink" Target="https://en.wikipedia.org/wiki/Munich" TargetMode="External"/><Relationship Id="rId5" Type="http://schemas.openxmlformats.org/officeDocument/2006/relationships/hyperlink" Target="https://en.wikipedia.org/wiki/1972_Summer_Olympics" TargetMode="External"/><Relationship Id="rId10" Type="http://schemas.openxmlformats.org/officeDocument/2006/relationships/hyperlink" Target="https://en.wikipedia.org/wiki/Ulm_School_of_Design" TargetMode="External"/><Relationship Id="rId4" Type="http://schemas.openxmlformats.org/officeDocument/2006/relationships/hyperlink" Target="https://en.wikipedia.org/wiki/Pictogram" TargetMode="External"/><Relationship Id="rId9" Type="http://schemas.openxmlformats.org/officeDocument/2006/relationships/hyperlink" Target="https://en.wikipedia.org/wiki/Roti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9F16C-FF45-F947-BDC0-F7F3AE42CF71}"/>
              </a:ext>
            </a:extLst>
          </p:cNvPr>
          <p:cNvSpPr>
            <a:spLocks noGrp="1"/>
          </p:cNvSpPr>
          <p:nvPr>
            <p:ph type="ctrTitle"/>
          </p:nvPr>
        </p:nvSpPr>
        <p:spPr/>
        <p:txBody>
          <a:bodyPr/>
          <a:lstStyle/>
          <a:p>
            <a:r>
              <a:rPr lang="en-US" dirty="0"/>
              <a:t>The White Rose</a:t>
            </a:r>
          </a:p>
        </p:txBody>
      </p:sp>
      <p:sp>
        <p:nvSpPr>
          <p:cNvPr id="3" name="Subtitle 2">
            <a:extLst>
              <a:ext uri="{FF2B5EF4-FFF2-40B4-BE49-F238E27FC236}">
                <a16:creationId xmlns:a16="http://schemas.microsoft.com/office/drawing/2014/main" id="{CC4CFEF2-17A5-1A43-9250-D5C2DCE91DD4}"/>
              </a:ext>
            </a:extLst>
          </p:cNvPr>
          <p:cNvSpPr>
            <a:spLocks noGrp="1"/>
          </p:cNvSpPr>
          <p:nvPr>
            <p:ph type="subTitle" idx="1"/>
          </p:nvPr>
        </p:nvSpPr>
        <p:spPr/>
        <p:txBody>
          <a:bodyPr/>
          <a:lstStyle/>
          <a:p>
            <a:r>
              <a:rPr lang="en-US" dirty="0"/>
              <a:t>Student Resistance in Nazi Germany</a:t>
            </a:r>
          </a:p>
          <a:p>
            <a:r>
              <a:rPr lang="en-US" dirty="0"/>
              <a:t>Munich &amp; beyond</a:t>
            </a:r>
          </a:p>
        </p:txBody>
      </p:sp>
    </p:spTree>
    <p:extLst>
      <p:ext uri="{BB962C8B-B14F-4D97-AF65-F5344CB8AC3E}">
        <p14:creationId xmlns:p14="http://schemas.microsoft.com/office/powerpoint/2010/main" val="3070602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4C604-4E25-BE4F-9F3E-72539DAF2021}"/>
              </a:ext>
            </a:extLst>
          </p:cNvPr>
          <p:cNvSpPr>
            <a:spLocks noGrp="1"/>
          </p:cNvSpPr>
          <p:nvPr>
            <p:ph type="title"/>
          </p:nvPr>
        </p:nvSpPr>
        <p:spPr/>
        <p:txBody>
          <a:bodyPr/>
          <a:lstStyle/>
          <a:p>
            <a:r>
              <a:rPr lang="en-US" dirty="0"/>
              <a:t>Acknowledgements</a:t>
            </a:r>
          </a:p>
        </p:txBody>
      </p:sp>
      <p:sp>
        <p:nvSpPr>
          <p:cNvPr id="3" name="Content Placeholder 2">
            <a:extLst>
              <a:ext uri="{FF2B5EF4-FFF2-40B4-BE49-F238E27FC236}">
                <a16:creationId xmlns:a16="http://schemas.microsoft.com/office/drawing/2014/main" id="{2C5859F6-EE9D-D645-8EEF-ADA3152EBDE7}"/>
              </a:ext>
            </a:extLst>
          </p:cNvPr>
          <p:cNvSpPr>
            <a:spLocks noGrp="1"/>
          </p:cNvSpPr>
          <p:nvPr>
            <p:ph idx="1"/>
          </p:nvPr>
        </p:nvSpPr>
        <p:spPr/>
        <p:txBody>
          <a:bodyPr/>
          <a:lstStyle/>
          <a:p>
            <a:endParaRPr lang="en-US" dirty="0"/>
          </a:p>
        </p:txBody>
      </p:sp>
      <p:sp>
        <p:nvSpPr>
          <p:cNvPr id="4" name="Rectangle 3">
            <a:extLst>
              <a:ext uri="{FF2B5EF4-FFF2-40B4-BE49-F238E27FC236}">
                <a16:creationId xmlns:a16="http://schemas.microsoft.com/office/drawing/2014/main" id="{7CC702D8-07EF-3141-B437-90C186DF9EAA}"/>
              </a:ext>
            </a:extLst>
          </p:cNvPr>
          <p:cNvSpPr/>
          <p:nvPr/>
        </p:nvSpPr>
        <p:spPr>
          <a:xfrm>
            <a:off x="1282535" y="2220686"/>
            <a:ext cx="7861465" cy="2031325"/>
          </a:xfrm>
          <a:prstGeom prst="rect">
            <a:avLst/>
          </a:prstGeom>
        </p:spPr>
        <p:txBody>
          <a:bodyPr wrap="square">
            <a:spAutoFit/>
          </a:bodyPr>
          <a:lstStyle/>
          <a:p>
            <a:pPr>
              <a:spcAft>
                <a:spcPts val="0"/>
              </a:spcAft>
            </a:pPr>
            <a:r>
              <a:rPr lang="en-CA" dirty="0">
                <a:latin typeface="Times New Roman" panose="02020603050405020304" pitchFamily="18" charset="0"/>
                <a:ea typeface="Calibri" panose="020F0502020204030204" pitchFamily="34" charset="0"/>
                <a:cs typeface="Times New Roman" panose="02020603050405020304" pitchFamily="18" charset="0"/>
              </a:rPr>
              <a:t>Thanks to Inge Scholl (1917-98) (Sophie and Hans Scholl’s older sister), </a:t>
            </a:r>
            <a:r>
              <a:rPr lang="en-CA" dirty="0" err="1">
                <a:latin typeface="Times New Roman" panose="02020603050405020304" pitchFamily="18" charset="0"/>
                <a:ea typeface="Calibri" panose="020F0502020204030204" pitchFamily="34" charset="0"/>
                <a:cs typeface="Times New Roman" panose="02020603050405020304" pitchFamily="18" charset="0"/>
              </a:rPr>
              <a:t>Otl</a:t>
            </a:r>
            <a:r>
              <a:rPr lang="en-CA" dirty="0">
                <a:latin typeface="Times New Roman" panose="02020603050405020304" pitchFamily="18" charset="0"/>
                <a:ea typeface="Calibri" panose="020F0502020204030204" pitchFamily="34" charset="0"/>
                <a:cs typeface="Times New Roman" panose="02020603050405020304" pitchFamily="18" charset="0"/>
              </a:rPr>
              <a:t> </a:t>
            </a:r>
            <a:r>
              <a:rPr lang="en-CA" dirty="0" err="1">
                <a:latin typeface="Times New Roman" panose="02020603050405020304" pitchFamily="18" charset="0"/>
                <a:ea typeface="Calibri" panose="020F0502020204030204" pitchFamily="34" charset="0"/>
                <a:cs typeface="Times New Roman" panose="02020603050405020304" pitchFamily="18" charset="0"/>
              </a:rPr>
              <a:t>Aicher</a:t>
            </a:r>
            <a:r>
              <a:rPr lang="en-CA" dirty="0">
                <a:latin typeface="Times New Roman" panose="02020603050405020304" pitchFamily="18" charset="0"/>
                <a:ea typeface="Calibri" panose="020F0502020204030204" pitchFamily="34" charset="0"/>
                <a:cs typeface="Times New Roman" panose="02020603050405020304" pitchFamily="18" charset="0"/>
              </a:rPr>
              <a:t>, a friend of the Scholl’s and husband of Inge Scholl and Walter Schwaiger. </a:t>
            </a:r>
          </a:p>
          <a:p>
            <a:pPr>
              <a:spcAft>
                <a:spcPts val="0"/>
              </a:spcAft>
            </a:pPr>
            <a:r>
              <a:rPr lang="en-CA" dirty="0" err="1">
                <a:latin typeface="Times New Roman" panose="02020603050405020304" pitchFamily="18" charset="0"/>
                <a:ea typeface="Calibri" panose="020F0502020204030204" pitchFamily="34" charset="0"/>
                <a:cs typeface="Times New Roman" panose="02020603050405020304" pitchFamily="18" charset="0"/>
              </a:rPr>
              <a:t>Otl</a:t>
            </a:r>
            <a:r>
              <a:rPr lang="en-CA" dirty="0">
                <a:latin typeface="Times New Roman" panose="02020603050405020304" pitchFamily="18" charset="0"/>
                <a:ea typeface="Calibri" panose="020F0502020204030204" pitchFamily="34" charset="0"/>
                <a:cs typeface="Times New Roman" panose="02020603050405020304" pitchFamily="18" charset="0"/>
              </a:rPr>
              <a:t> </a:t>
            </a:r>
            <a:r>
              <a:rPr lang="en-CA" dirty="0" err="1">
                <a:latin typeface="Times New Roman" panose="02020603050405020304" pitchFamily="18" charset="0"/>
                <a:ea typeface="Calibri" panose="020F0502020204030204" pitchFamily="34" charset="0"/>
                <a:cs typeface="Times New Roman" panose="02020603050405020304" pitchFamily="18" charset="0"/>
              </a:rPr>
              <a:t>Aicher</a:t>
            </a:r>
            <a:r>
              <a:rPr lang="en-CA" dirty="0">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Otto "</a:t>
            </a:r>
            <a:r>
              <a:rPr lang="en-US" b="1" dirty="0" err="1">
                <a:solidFill>
                  <a:srgbClr val="222222"/>
                </a:solidFill>
                <a:latin typeface="Times New Roman" panose="02020603050405020304" pitchFamily="18" charset="0"/>
                <a:ea typeface="Calibri" panose="020F0502020204030204" pitchFamily="34" charset="0"/>
                <a:cs typeface="Times New Roman" panose="02020603050405020304" pitchFamily="18" charset="0"/>
              </a:rPr>
              <a:t>Otl</a:t>
            </a:r>
            <a:r>
              <a:rPr lang="en-US" b="1"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err="1">
                <a:solidFill>
                  <a:srgbClr val="222222"/>
                </a:solidFill>
                <a:latin typeface="Times New Roman" panose="02020603050405020304" pitchFamily="18" charset="0"/>
                <a:ea typeface="Calibri" panose="020F0502020204030204" pitchFamily="34" charset="0"/>
                <a:cs typeface="Times New Roman" panose="02020603050405020304" pitchFamily="18" charset="0"/>
              </a:rPr>
              <a:t>Aicher</a:t>
            </a: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(13 May 1922 – 1 September 1991) was a German </a:t>
            </a:r>
            <a:r>
              <a:rPr lang="en-US" u="sng" dirty="0">
                <a:solidFill>
                  <a:srgbClr val="0B0080"/>
                </a:solidFill>
                <a:latin typeface="Times New Roman" panose="02020603050405020304" pitchFamily="18" charset="0"/>
                <a:ea typeface="Calibri" panose="020F0502020204030204" pitchFamily="34" charset="0"/>
                <a:cs typeface="Times New Roman" panose="02020603050405020304" pitchFamily="18" charset="0"/>
                <a:hlinkClick r:id="rId2" tooltip="Graphic designer"/>
              </a:rPr>
              <a:t>graphic designer</a:t>
            </a: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and </a:t>
            </a:r>
            <a:r>
              <a:rPr lang="en-US" u="sng" dirty="0">
                <a:solidFill>
                  <a:srgbClr val="0B0080"/>
                </a:solidFill>
                <a:latin typeface="Times New Roman" panose="02020603050405020304" pitchFamily="18" charset="0"/>
                <a:ea typeface="Calibri" panose="020F0502020204030204" pitchFamily="34" charset="0"/>
                <a:cs typeface="Times New Roman" panose="02020603050405020304" pitchFamily="18" charset="0"/>
                <a:hlinkClick r:id="rId3" tooltip="Typographer"/>
              </a:rPr>
              <a:t>typographer</a:t>
            </a: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He is best known for having designed </a:t>
            </a:r>
            <a:r>
              <a:rPr lang="en-US" u="sng" dirty="0">
                <a:solidFill>
                  <a:srgbClr val="0B0080"/>
                </a:solidFill>
                <a:latin typeface="Times New Roman" panose="02020603050405020304" pitchFamily="18" charset="0"/>
                <a:ea typeface="Calibri" panose="020F0502020204030204" pitchFamily="34" charset="0"/>
                <a:cs typeface="Times New Roman" panose="02020603050405020304" pitchFamily="18" charset="0"/>
                <a:hlinkClick r:id="rId4" tooltip="Pictogram"/>
              </a:rPr>
              <a:t>pictograms</a:t>
            </a: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for the </a:t>
            </a:r>
            <a:r>
              <a:rPr lang="en-US" u="sng" dirty="0">
                <a:solidFill>
                  <a:srgbClr val="0B0080"/>
                </a:solidFill>
                <a:latin typeface="Times New Roman" panose="02020603050405020304" pitchFamily="18" charset="0"/>
                <a:ea typeface="Calibri" panose="020F0502020204030204" pitchFamily="34" charset="0"/>
                <a:cs typeface="Times New Roman" panose="02020603050405020304" pitchFamily="18" charset="0"/>
                <a:hlinkClick r:id="rId5" tooltip="1972 Summer Olympics"/>
              </a:rPr>
              <a:t>1972 Summer Olympics</a:t>
            </a: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in </a:t>
            </a:r>
            <a:r>
              <a:rPr lang="en-US" u="sng" dirty="0">
                <a:solidFill>
                  <a:srgbClr val="0B0080"/>
                </a:solidFill>
                <a:latin typeface="Times New Roman" panose="02020603050405020304" pitchFamily="18" charset="0"/>
                <a:ea typeface="Calibri" panose="020F0502020204030204" pitchFamily="34" charset="0"/>
                <a:cs typeface="Times New Roman" panose="02020603050405020304" pitchFamily="18" charset="0"/>
                <a:hlinkClick r:id="rId6" tooltip="Munich"/>
              </a:rPr>
              <a:t>Munich</a:t>
            </a: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that proved influential on the use of </a:t>
            </a:r>
            <a:r>
              <a:rPr lang="en-US" u="sng" dirty="0">
                <a:solidFill>
                  <a:srgbClr val="0B0080"/>
                </a:solidFill>
                <a:latin typeface="Times New Roman" panose="02020603050405020304" pitchFamily="18" charset="0"/>
                <a:ea typeface="Calibri" panose="020F0502020204030204" pitchFamily="34" charset="0"/>
                <a:cs typeface="Times New Roman" panose="02020603050405020304" pitchFamily="18" charset="0"/>
                <a:hlinkClick r:id="rId7" tooltip="Stick figure"/>
              </a:rPr>
              <a:t>stick </a:t>
            </a:r>
            <a:r>
              <a:rPr lang="en-US" u="sng" dirty="0" err="1">
                <a:solidFill>
                  <a:srgbClr val="0B0080"/>
                </a:solidFill>
                <a:latin typeface="Times New Roman" panose="02020603050405020304" pitchFamily="18" charset="0"/>
                <a:ea typeface="Calibri" panose="020F0502020204030204" pitchFamily="34" charset="0"/>
                <a:cs typeface="Times New Roman" panose="02020603050405020304" pitchFamily="18" charset="0"/>
                <a:hlinkClick r:id="rId7" tooltip="Stick figure"/>
              </a:rPr>
              <a:t>figures</a:t>
            </a:r>
            <a:r>
              <a:rPr lang="en-US" dirty="0" err="1">
                <a:solidFill>
                  <a:srgbClr val="222222"/>
                </a:solidFill>
                <a:latin typeface="Times New Roman" panose="02020603050405020304" pitchFamily="18" charset="0"/>
                <a:ea typeface="Calibri" panose="020F0502020204030204" pitchFamily="34" charset="0"/>
                <a:cs typeface="Times New Roman" panose="02020603050405020304" pitchFamily="18" charset="0"/>
              </a:rPr>
              <a:t>for</a:t>
            </a: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public signage, as well as designing the </a:t>
            </a:r>
            <a:r>
              <a:rPr lang="en-US" u="sng" dirty="0">
                <a:solidFill>
                  <a:srgbClr val="0B0080"/>
                </a:solidFill>
                <a:latin typeface="Times New Roman" panose="02020603050405020304" pitchFamily="18" charset="0"/>
                <a:ea typeface="Calibri" panose="020F0502020204030204" pitchFamily="34" charset="0"/>
                <a:cs typeface="Times New Roman" panose="02020603050405020304" pitchFamily="18" charset="0"/>
                <a:hlinkClick r:id="rId8" tooltip="Typeface"/>
              </a:rPr>
              <a:t>typeface</a:t>
            </a: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t>
            </a:r>
            <a:r>
              <a:rPr lang="en-US" u="sng" dirty="0">
                <a:solidFill>
                  <a:srgbClr val="0B0080"/>
                </a:solidFill>
                <a:latin typeface="Times New Roman" panose="02020603050405020304" pitchFamily="18" charset="0"/>
                <a:ea typeface="Calibri" panose="020F0502020204030204" pitchFamily="34" charset="0"/>
                <a:cs typeface="Times New Roman" panose="02020603050405020304" pitchFamily="18" charset="0"/>
                <a:hlinkClick r:id="rId9" tooltip="Rotis"/>
              </a:rPr>
              <a:t>Rotis</a:t>
            </a: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222222"/>
                </a:solidFill>
                <a:latin typeface="Times New Roman" panose="02020603050405020304" pitchFamily="18" charset="0"/>
                <a:ea typeface="Calibri" panose="020F0502020204030204" pitchFamily="34" charset="0"/>
                <a:cs typeface="Times New Roman" panose="02020603050405020304" pitchFamily="18" charset="0"/>
              </a:rPr>
              <a:t>Aicher</a:t>
            </a: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also co-founded the </a:t>
            </a:r>
            <a:r>
              <a:rPr lang="en-US" u="sng" dirty="0">
                <a:solidFill>
                  <a:srgbClr val="0B0080"/>
                </a:solidFill>
                <a:latin typeface="Times New Roman" panose="02020603050405020304" pitchFamily="18" charset="0"/>
                <a:ea typeface="Calibri" panose="020F0502020204030204" pitchFamily="34" charset="0"/>
                <a:cs typeface="Times New Roman" panose="02020603050405020304" pitchFamily="18" charset="0"/>
                <a:hlinkClick r:id="rId10" tooltip="Ulm School of Design"/>
              </a:rPr>
              <a:t>Ulm School of Design</a:t>
            </a: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a:t>
            </a:r>
            <a:endParaRPr lang="en-C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6379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8B6E5-DC12-924C-AD71-C3AFCAC64EA0}"/>
              </a:ext>
            </a:extLst>
          </p:cNvPr>
          <p:cNvSpPr>
            <a:spLocks noGrp="1"/>
          </p:cNvSpPr>
          <p:nvPr>
            <p:ph type="title"/>
          </p:nvPr>
        </p:nvSpPr>
        <p:spPr/>
        <p:txBody>
          <a:bodyPr/>
          <a:lstStyle/>
          <a:p>
            <a:r>
              <a:rPr lang="en-US" dirty="0"/>
              <a:t>Where does “White Rose” come from?</a:t>
            </a:r>
          </a:p>
        </p:txBody>
      </p:sp>
      <p:sp>
        <p:nvSpPr>
          <p:cNvPr id="3" name="Content Placeholder 2">
            <a:extLst>
              <a:ext uri="{FF2B5EF4-FFF2-40B4-BE49-F238E27FC236}">
                <a16:creationId xmlns:a16="http://schemas.microsoft.com/office/drawing/2014/main" id="{DF7EE2C6-BD10-4A40-8B23-F2222A7AB748}"/>
              </a:ext>
            </a:extLst>
          </p:cNvPr>
          <p:cNvSpPr>
            <a:spLocks noGrp="1"/>
          </p:cNvSpPr>
          <p:nvPr>
            <p:ph idx="1"/>
          </p:nvPr>
        </p:nvSpPr>
        <p:spPr/>
        <p:txBody>
          <a:bodyPr/>
          <a:lstStyle/>
          <a:p>
            <a:r>
              <a:rPr lang="en-US" dirty="0"/>
              <a:t>The White Rose (active 1942 to 1943)</a:t>
            </a:r>
            <a:endParaRPr lang="en-CA" dirty="0"/>
          </a:p>
          <a:p>
            <a:r>
              <a:rPr lang="en-US" dirty="0"/>
              <a:t> </a:t>
            </a:r>
            <a:endParaRPr lang="en-CA" dirty="0"/>
          </a:p>
          <a:p>
            <a:r>
              <a:rPr lang="en-US" dirty="0"/>
              <a:t>From the court documents prosecuting Hans Scholl: “According to the defendant Hans Scholl, the name ‘The White Rose’ was chosen ‘at random’ and inspired by having read a ‘Spanish’ novel of the same name.” </a:t>
            </a:r>
            <a:endParaRPr lang="en-CA" dirty="0"/>
          </a:p>
          <a:p>
            <a:r>
              <a:rPr lang="en-US" dirty="0"/>
              <a:t>  Presumably B. Traven’s novel </a:t>
            </a:r>
            <a:r>
              <a:rPr lang="en-US" i="1" dirty="0"/>
              <a:t>The White Rose</a:t>
            </a:r>
            <a:endParaRPr lang="en-CA" dirty="0"/>
          </a:p>
          <a:p>
            <a:r>
              <a:rPr lang="en-US" dirty="0"/>
              <a:t> </a:t>
            </a:r>
            <a:endParaRPr lang="en-CA" dirty="0"/>
          </a:p>
          <a:p>
            <a:r>
              <a:rPr lang="en-US" dirty="0"/>
              <a:t> </a:t>
            </a:r>
            <a:endParaRPr lang="en-CA" dirty="0"/>
          </a:p>
          <a:p>
            <a:endParaRPr lang="en-US" dirty="0"/>
          </a:p>
        </p:txBody>
      </p:sp>
    </p:spTree>
    <p:extLst>
      <p:ext uri="{BB962C8B-B14F-4D97-AF65-F5344CB8AC3E}">
        <p14:creationId xmlns:p14="http://schemas.microsoft.com/office/powerpoint/2010/main" val="3269579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27B42-FC41-5744-BA24-CEF01169B94F}"/>
              </a:ext>
            </a:extLst>
          </p:cNvPr>
          <p:cNvSpPr>
            <a:spLocks noGrp="1"/>
          </p:cNvSpPr>
          <p:nvPr>
            <p:ph type="title"/>
          </p:nvPr>
        </p:nvSpPr>
        <p:spPr/>
        <p:txBody>
          <a:bodyPr>
            <a:normAutofit/>
          </a:bodyPr>
          <a:lstStyle/>
          <a:p>
            <a:r>
              <a:rPr lang="en-CA" sz="4000" b="1" dirty="0" err="1">
                <a:solidFill>
                  <a:srgbClr val="7030A0"/>
                </a:solidFill>
              </a:rPr>
              <a:t>Vergangenheitsbewältigung</a:t>
            </a:r>
            <a:r>
              <a:rPr lang="en-CA" sz="4000" b="1" dirty="0">
                <a:solidFill>
                  <a:srgbClr val="7030A0"/>
                </a:solidFill>
              </a:rPr>
              <a:t> &amp; Weltanschauung</a:t>
            </a:r>
            <a:endParaRPr lang="en-US" sz="4000" b="1" dirty="0">
              <a:solidFill>
                <a:srgbClr val="7030A0"/>
              </a:solidFill>
            </a:endParaRPr>
          </a:p>
        </p:txBody>
      </p:sp>
      <p:sp>
        <p:nvSpPr>
          <p:cNvPr id="3" name="Content Placeholder 2">
            <a:extLst>
              <a:ext uri="{FF2B5EF4-FFF2-40B4-BE49-F238E27FC236}">
                <a16:creationId xmlns:a16="http://schemas.microsoft.com/office/drawing/2014/main" id="{6CE2AF82-DD05-8A4D-A0F2-1742F9DB883A}"/>
              </a:ext>
            </a:extLst>
          </p:cNvPr>
          <p:cNvSpPr>
            <a:spLocks noGrp="1"/>
          </p:cNvSpPr>
          <p:nvPr>
            <p:ph idx="1"/>
          </p:nvPr>
        </p:nvSpPr>
        <p:spPr/>
        <p:txBody>
          <a:bodyPr>
            <a:normAutofit lnSpcReduction="10000"/>
          </a:bodyPr>
          <a:lstStyle/>
          <a:p>
            <a:r>
              <a:rPr lang="en-CA" dirty="0" err="1"/>
              <a:t>Dr</a:t>
            </a:r>
            <a:r>
              <a:rPr lang="en-CA" dirty="0"/>
              <a:t> Robert Knight “The Sixth University of Glasgow Holocaust Memorial Lecture”</a:t>
            </a:r>
          </a:p>
          <a:p>
            <a:r>
              <a:rPr lang="en-CA" sz="1900" dirty="0"/>
              <a:t>(24 January 2006 )</a:t>
            </a:r>
            <a:endParaRPr lang="en-CA" dirty="0"/>
          </a:p>
          <a:p>
            <a:r>
              <a:rPr lang="en-CA" b="1" dirty="0"/>
              <a:t>“What do we mean by ‘coming to terms with the past’? The phrase is one current translation of the German term ‘</a:t>
            </a:r>
            <a:r>
              <a:rPr lang="en-CA" b="1" dirty="0" err="1"/>
              <a:t>Vergangenheits-bewältigung</a:t>
            </a:r>
            <a:r>
              <a:rPr lang="en-CA" b="1" dirty="0"/>
              <a:t>’ a composite noun comprising ‘</a:t>
            </a:r>
            <a:r>
              <a:rPr lang="en-CA" b="1" dirty="0" err="1"/>
              <a:t>Vergangenheit</a:t>
            </a:r>
            <a:r>
              <a:rPr lang="en-CA" b="1" dirty="0"/>
              <a:t>’ ( = past) and ‘</a:t>
            </a:r>
            <a:r>
              <a:rPr lang="en-CA" b="1" dirty="0" err="1"/>
              <a:t>Bewältigung</a:t>
            </a:r>
            <a:r>
              <a:rPr lang="en-CA" b="1" dirty="0"/>
              <a:t>’ (= coming to terms). It probably entered English as a direct translation of the German in the 1960s. However, ‘coming to terms’ is not the only available translation of ‘</a:t>
            </a:r>
            <a:r>
              <a:rPr lang="en-CA" b="1" dirty="0" err="1"/>
              <a:t>Bewältigung</a:t>
            </a:r>
            <a:r>
              <a:rPr lang="en-CA" b="1" dirty="0"/>
              <a:t>’ - alternative current translations include ‘tackling, confronting or facing up to.’ […] Clearly, we cannot be “reconciled” to the past such as the Holocaust.</a:t>
            </a:r>
            <a:r>
              <a:rPr lang="en-CA" dirty="0"/>
              <a:t> </a:t>
            </a:r>
          </a:p>
          <a:p>
            <a:endParaRPr lang="en-US" dirty="0"/>
          </a:p>
        </p:txBody>
      </p:sp>
    </p:spTree>
    <p:extLst>
      <p:ext uri="{BB962C8B-B14F-4D97-AF65-F5344CB8AC3E}">
        <p14:creationId xmlns:p14="http://schemas.microsoft.com/office/powerpoint/2010/main" val="480988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FFB42-E6F1-F041-9F33-2F0DF7357D1A}"/>
              </a:ext>
            </a:extLst>
          </p:cNvPr>
          <p:cNvSpPr>
            <a:spLocks noGrp="1"/>
          </p:cNvSpPr>
          <p:nvPr>
            <p:ph type="title"/>
          </p:nvPr>
        </p:nvSpPr>
        <p:spPr/>
        <p:txBody>
          <a:bodyPr/>
          <a:lstStyle/>
          <a:p>
            <a:r>
              <a:rPr lang="en-US" dirty="0"/>
              <a:t>And why do I mention …</a:t>
            </a:r>
          </a:p>
        </p:txBody>
      </p:sp>
      <p:sp>
        <p:nvSpPr>
          <p:cNvPr id="3" name="Content Placeholder 2">
            <a:extLst>
              <a:ext uri="{FF2B5EF4-FFF2-40B4-BE49-F238E27FC236}">
                <a16:creationId xmlns:a16="http://schemas.microsoft.com/office/drawing/2014/main" id="{AC5FB4F0-7C5A-B141-8F85-5F2482339F0C}"/>
              </a:ext>
            </a:extLst>
          </p:cNvPr>
          <p:cNvSpPr>
            <a:spLocks noGrp="1"/>
          </p:cNvSpPr>
          <p:nvPr>
            <p:ph idx="1"/>
          </p:nvPr>
        </p:nvSpPr>
        <p:spPr/>
        <p:txBody>
          <a:bodyPr/>
          <a:lstStyle/>
          <a:p>
            <a:r>
              <a:rPr lang="en-US" dirty="0"/>
              <a:t>Weltanschauung?</a:t>
            </a:r>
          </a:p>
          <a:p>
            <a:r>
              <a:rPr lang="en-CA" dirty="0"/>
              <a:t>Vicki Lawrence speaks of the “</a:t>
            </a:r>
            <a:r>
              <a:rPr lang="en-CA" b="1" dirty="0" err="1">
                <a:solidFill>
                  <a:srgbClr val="7030A0"/>
                </a:solidFill>
              </a:rPr>
              <a:t>Gnade</a:t>
            </a:r>
            <a:r>
              <a:rPr lang="en-CA" b="1" dirty="0">
                <a:solidFill>
                  <a:srgbClr val="7030A0"/>
                </a:solidFill>
              </a:rPr>
              <a:t> der </a:t>
            </a:r>
            <a:r>
              <a:rPr lang="en-CA" b="1" dirty="0" err="1">
                <a:solidFill>
                  <a:srgbClr val="7030A0"/>
                </a:solidFill>
              </a:rPr>
              <a:t>spät</a:t>
            </a:r>
            <a:r>
              <a:rPr lang="en-CA" b="1" dirty="0">
                <a:solidFill>
                  <a:srgbClr val="7030A0"/>
                </a:solidFill>
              </a:rPr>
              <a:t> </a:t>
            </a:r>
            <a:r>
              <a:rPr lang="en-CA" b="1" dirty="0" err="1">
                <a:solidFill>
                  <a:srgbClr val="7030A0"/>
                </a:solidFill>
              </a:rPr>
              <a:t>geborenen</a:t>
            </a:r>
            <a:r>
              <a:rPr lang="en-CA" dirty="0"/>
              <a:t>” – the grace of being born too late, too late, that is, to having been burdened first hand with responsibility for the horrors of the Holocaust.</a:t>
            </a:r>
          </a:p>
          <a:p>
            <a:endParaRPr lang="en-US" dirty="0"/>
          </a:p>
        </p:txBody>
      </p:sp>
    </p:spTree>
    <p:extLst>
      <p:ext uri="{BB962C8B-B14F-4D97-AF65-F5344CB8AC3E}">
        <p14:creationId xmlns:p14="http://schemas.microsoft.com/office/powerpoint/2010/main" val="491497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52BC6-5F99-C84E-BBD7-70FEFF875147}"/>
              </a:ext>
            </a:extLst>
          </p:cNvPr>
          <p:cNvSpPr>
            <a:spLocks noGrp="1"/>
          </p:cNvSpPr>
          <p:nvPr>
            <p:ph type="title"/>
          </p:nvPr>
        </p:nvSpPr>
        <p:spPr>
          <a:xfrm>
            <a:off x="8468" y="1828801"/>
            <a:ext cx="10515600" cy="2794000"/>
          </a:xfrm>
        </p:spPr>
        <p:txBody>
          <a:bodyPr>
            <a:normAutofit/>
          </a:bodyPr>
          <a:lstStyle/>
          <a:p>
            <a:r>
              <a:rPr lang="en-US" dirty="0">
                <a:solidFill>
                  <a:srgbClr val="0070C0"/>
                </a:solidFill>
              </a:rPr>
              <a:t>Sophie Scholl</a:t>
            </a:r>
            <a:br>
              <a:rPr lang="en-US" dirty="0"/>
            </a:br>
            <a:r>
              <a:rPr lang="en-US" dirty="0"/>
              <a:t>Memorial at</a:t>
            </a:r>
            <a:br>
              <a:rPr lang="en-US" dirty="0"/>
            </a:br>
            <a:r>
              <a:rPr lang="en-US" dirty="0"/>
              <a:t>Munich University</a:t>
            </a:r>
          </a:p>
        </p:txBody>
      </p:sp>
      <p:pic>
        <p:nvPicPr>
          <p:cNvPr id="5" name="Content Placeholder 4">
            <a:extLst>
              <a:ext uri="{FF2B5EF4-FFF2-40B4-BE49-F238E27FC236}">
                <a16:creationId xmlns:a16="http://schemas.microsoft.com/office/drawing/2014/main" id="{3B2F47D7-D1E0-B041-B406-69290E8C8A85}"/>
              </a:ext>
            </a:extLst>
          </p:cNvPr>
          <p:cNvPicPr>
            <a:picLocks noGrp="1" noChangeAspect="1"/>
          </p:cNvPicPr>
          <p:nvPr>
            <p:ph idx="1"/>
          </p:nvPr>
        </p:nvPicPr>
        <p:blipFill>
          <a:blip r:embed="rId2"/>
          <a:stretch>
            <a:fillRect/>
          </a:stretch>
        </p:blipFill>
        <p:spPr>
          <a:xfrm>
            <a:off x="6654799" y="0"/>
            <a:ext cx="5362479" cy="7030551"/>
          </a:xfrm>
        </p:spPr>
      </p:pic>
    </p:spTree>
    <p:extLst>
      <p:ext uri="{BB962C8B-B14F-4D97-AF65-F5344CB8AC3E}">
        <p14:creationId xmlns:p14="http://schemas.microsoft.com/office/powerpoint/2010/main" val="1955603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DAB1F-DF14-4347-9F8E-A81F63542B6A}"/>
              </a:ext>
            </a:extLst>
          </p:cNvPr>
          <p:cNvSpPr>
            <a:spLocks noGrp="1"/>
          </p:cNvSpPr>
          <p:nvPr>
            <p:ph type="title"/>
          </p:nvPr>
        </p:nvSpPr>
        <p:spPr/>
        <p:txBody>
          <a:bodyPr>
            <a:normAutofit/>
          </a:bodyPr>
          <a:lstStyle/>
          <a:p>
            <a:br>
              <a:rPr lang="en-US" dirty="0"/>
            </a:br>
            <a:endParaRPr lang="en-US" dirty="0"/>
          </a:p>
        </p:txBody>
      </p:sp>
      <p:sp>
        <p:nvSpPr>
          <p:cNvPr id="3" name="Content Placeholder 2">
            <a:extLst>
              <a:ext uri="{FF2B5EF4-FFF2-40B4-BE49-F238E27FC236}">
                <a16:creationId xmlns:a16="http://schemas.microsoft.com/office/drawing/2014/main" id="{D8D6187A-107D-4C4D-A508-B03C7FEF3B78}"/>
              </a:ext>
            </a:extLst>
          </p:cNvPr>
          <p:cNvSpPr>
            <a:spLocks noGrp="1"/>
          </p:cNvSpPr>
          <p:nvPr>
            <p:ph idx="1"/>
          </p:nvPr>
        </p:nvSpPr>
        <p:spPr/>
        <p:txBody>
          <a:bodyPr/>
          <a:lstStyle/>
          <a:p>
            <a:pPr marL="0" indent="0">
              <a:buNone/>
            </a:pPr>
            <a:endParaRPr lang="en-US" dirty="0"/>
          </a:p>
          <a:p>
            <a:endParaRPr lang="en-US" dirty="0"/>
          </a:p>
        </p:txBody>
      </p:sp>
      <p:pic>
        <p:nvPicPr>
          <p:cNvPr id="5" name="Picture 4">
            <a:extLst>
              <a:ext uri="{FF2B5EF4-FFF2-40B4-BE49-F238E27FC236}">
                <a16:creationId xmlns:a16="http://schemas.microsoft.com/office/drawing/2014/main" id="{95AB8C7C-9D7F-AB40-B023-B52E4B0CF3F5}"/>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34724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BE941-9670-754A-B3A1-3E45C084362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0B7F6B9-02AC-D746-AE09-5969B28BBA57}"/>
              </a:ext>
            </a:extLst>
          </p:cNvPr>
          <p:cNvPicPr>
            <a:picLocks noGrp="1" noChangeAspect="1"/>
          </p:cNvPicPr>
          <p:nvPr>
            <p:ph idx="1"/>
          </p:nvPr>
        </p:nvPicPr>
        <p:blipFill>
          <a:blip r:embed="rId2"/>
          <a:stretch>
            <a:fillRect/>
          </a:stretch>
        </p:blipFill>
        <p:spPr>
          <a:xfrm>
            <a:off x="3195108" y="1825625"/>
            <a:ext cx="5801784" cy="4351338"/>
          </a:xfrm>
        </p:spPr>
      </p:pic>
    </p:spTree>
    <p:extLst>
      <p:ext uri="{BB962C8B-B14F-4D97-AF65-F5344CB8AC3E}">
        <p14:creationId xmlns:p14="http://schemas.microsoft.com/office/powerpoint/2010/main" val="2553437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C638A-F612-CC48-AFD0-6A4A45BCF778}"/>
              </a:ext>
            </a:extLst>
          </p:cNvPr>
          <p:cNvSpPr>
            <a:spLocks noGrp="1"/>
          </p:cNvSpPr>
          <p:nvPr>
            <p:ph type="title"/>
          </p:nvPr>
        </p:nvSpPr>
        <p:spPr/>
        <p:txBody>
          <a:bodyPr/>
          <a:lstStyle/>
          <a:p>
            <a:r>
              <a:rPr lang="en-US" dirty="0"/>
              <a:t>What was the Hitler Youth</a:t>
            </a:r>
          </a:p>
        </p:txBody>
      </p:sp>
      <p:sp>
        <p:nvSpPr>
          <p:cNvPr id="3" name="Content Placeholder 2">
            <a:extLst>
              <a:ext uri="{FF2B5EF4-FFF2-40B4-BE49-F238E27FC236}">
                <a16:creationId xmlns:a16="http://schemas.microsoft.com/office/drawing/2014/main" id="{F8E01DEC-B778-6F48-8466-83DFDE752E94}"/>
              </a:ext>
            </a:extLst>
          </p:cNvPr>
          <p:cNvSpPr>
            <a:spLocks noGrp="1"/>
          </p:cNvSpPr>
          <p:nvPr>
            <p:ph idx="1"/>
          </p:nvPr>
        </p:nvSpPr>
        <p:spPr/>
        <p:txBody>
          <a:bodyPr/>
          <a:lstStyle/>
          <a:p>
            <a:r>
              <a:rPr lang="en-CA" dirty="0"/>
              <a:t>On 1 December 1936, the law on the formation of the Hitler Youth was introduced, basically stating that the future of the German people rests with the youth. All German youth were to be gathered in the compulsory Hitler Youth movement. Outside of </a:t>
            </a:r>
            <a:r>
              <a:rPr lang="en-CA" dirty="0" err="1"/>
              <a:t>homelife</a:t>
            </a:r>
            <a:r>
              <a:rPr lang="en-CA" dirty="0"/>
              <a:t> and school life, every young person in Germany was to be “educated” in the Hitler Youth. By 1938, 8.7 million girls and boys were members of the Hitler Youth.</a:t>
            </a:r>
          </a:p>
          <a:p>
            <a:endParaRPr lang="en-US" dirty="0"/>
          </a:p>
        </p:txBody>
      </p:sp>
    </p:spTree>
    <p:extLst>
      <p:ext uri="{BB962C8B-B14F-4D97-AF65-F5344CB8AC3E}">
        <p14:creationId xmlns:p14="http://schemas.microsoft.com/office/powerpoint/2010/main" val="2380056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B2A8F-EE69-A144-8DCE-2608E30A8721}"/>
              </a:ext>
            </a:extLst>
          </p:cNvPr>
          <p:cNvSpPr>
            <a:spLocks noGrp="1"/>
          </p:cNvSpPr>
          <p:nvPr>
            <p:ph type="title"/>
          </p:nvPr>
        </p:nvSpPr>
        <p:spPr/>
        <p:txBody>
          <a:bodyPr/>
          <a:lstStyle/>
          <a:p>
            <a:r>
              <a:rPr lang="en-US" dirty="0"/>
              <a:t>Munich University during the Nazi Era</a:t>
            </a:r>
          </a:p>
        </p:txBody>
      </p:sp>
      <p:sp>
        <p:nvSpPr>
          <p:cNvPr id="3" name="Content Placeholder 2">
            <a:extLst>
              <a:ext uri="{FF2B5EF4-FFF2-40B4-BE49-F238E27FC236}">
                <a16:creationId xmlns:a16="http://schemas.microsoft.com/office/drawing/2014/main" id="{4EAA3BFA-4BF8-B845-A23A-95845D4E91AA}"/>
              </a:ext>
            </a:extLst>
          </p:cNvPr>
          <p:cNvSpPr>
            <a:spLocks noGrp="1"/>
          </p:cNvSpPr>
          <p:nvPr>
            <p:ph idx="1"/>
          </p:nvPr>
        </p:nvSpPr>
        <p:spPr/>
        <p:txBody>
          <a:bodyPr/>
          <a:lstStyle/>
          <a:p>
            <a:pPr marL="0" indent="0">
              <a:buNone/>
            </a:pPr>
            <a:endParaRPr lang="en-CA" dirty="0"/>
          </a:p>
          <a:p>
            <a:r>
              <a:rPr lang="en-CA" dirty="0"/>
              <a:t>After the rise to power, the Nazi regime banned all student associations in 1933. On April 7, 1933, Jewish professors and nearly all independent researchers are removed from the university, which loses its independent charter in 1934. Henceforth the </a:t>
            </a:r>
            <a:r>
              <a:rPr lang="en-CA" dirty="0" err="1"/>
              <a:t>Reichsministerium</a:t>
            </a:r>
            <a:r>
              <a:rPr lang="en-CA" dirty="0"/>
              <a:t> takes over the running of the university.</a:t>
            </a:r>
            <a:endParaRPr lang="en-US" dirty="0"/>
          </a:p>
        </p:txBody>
      </p:sp>
    </p:spTree>
    <p:extLst>
      <p:ext uri="{BB962C8B-B14F-4D97-AF65-F5344CB8AC3E}">
        <p14:creationId xmlns:p14="http://schemas.microsoft.com/office/powerpoint/2010/main" val="3195090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9BE43-9D17-D04D-B11D-A97FAEEB4AC0}"/>
              </a:ext>
            </a:extLst>
          </p:cNvPr>
          <p:cNvSpPr>
            <a:spLocks noGrp="1"/>
          </p:cNvSpPr>
          <p:nvPr>
            <p:ph type="title"/>
          </p:nvPr>
        </p:nvSpPr>
        <p:spPr/>
        <p:txBody>
          <a:bodyPr/>
          <a:lstStyle/>
          <a:p>
            <a:r>
              <a:rPr lang="en-US" dirty="0"/>
              <a:t>Replica flyers in front of Munich University</a:t>
            </a:r>
          </a:p>
        </p:txBody>
      </p:sp>
      <p:pic>
        <p:nvPicPr>
          <p:cNvPr id="5" name="Content Placeholder 4">
            <a:extLst>
              <a:ext uri="{FF2B5EF4-FFF2-40B4-BE49-F238E27FC236}">
                <a16:creationId xmlns:a16="http://schemas.microsoft.com/office/drawing/2014/main" id="{30A6B155-8920-744F-A9EA-536ED2F4B181}"/>
              </a:ext>
            </a:extLst>
          </p:cNvPr>
          <p:cNvPicPr>
            <a:picLocks noGrp="1" noChangeAspect="1"/>
          </p:cNvPicPr>
          <p:nvPr>
            <p:ph idx="1"/>
          </p:nvPr>
        </p:nvPicPr>
        <p:blipFill>
          <a:blip r:embed="rId2"/>
          <a:stretch>
            <a:fillRect/>
          </a:stretch>
        </p:blipFill>
        <p:spPr>
          <a:xfrm>
            <a:off x="4464248" y="1825625"/>
            <a:ext cx="3263503" cy="4351338"/>
          </a:xfrm>
        </p:spPr>
      </p:pic>
    </p:spTree>
    <p:extLst>
      <p:ext uri="{BB962C8B-B14F-4D97-AF65-F5344CB8AC3E}">
        <p14:creationId xmlns:p14="http://schemas.microsoft.com/office/powerpoint/2010/main" val="1342896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9790A-4C01-884D-A8B9-7B95490C70F0}"/>
              </a:ext>
            </a:extLst>
          </p:cNvPr>
          <p:cNvSpPr>
            <a:spLocks noGrp="1"/>
          </p:cNvSpPr>
          <p:nvPr>
            <p:ph type="title"/>
          </p:nvPr>
        </p:nvSpPr>
        <p:spPr/>
        <p:txBody>
          <a:bodyPr>
            <a:normAutofit/>
          </a:bodyPr>
          <a:lstStyle/>
          <a:p>
            <a:r>
              <a:rPr lang="en-US" sz="4800" b="1" dirty="0">
                <a:solidFill>
                  <a:srgbClr val="0070C0"/>
                </a:solidFill>
              </a:rPr>
              <a:t>Brother &amp; Sister</a:t>
            </a:r>
          </a:p>
        </p:txBody>
      </p:sp>
      <p:sp>
        <p:nvSpPr>
          <p:cNvPr id="3" name="Content Placeholder 2">
            <a:extLst>
              <a:ext uri="{FF2B5EF4-FFF2-40B4-BE49-F238E27FC236}">
                <a16:creationId xmlns:a16="http://schemas.microsoft.com/office/drawing/2014/main" id="{252E8C97-D391-C34F-902E-D7850DB22D08}"/>
              </a:ext>
            </a:extLst>
          </p:cNvPr>
          <p:cNvSpPr>
            <a:spLocks noGrp="1"/>
          </p:cNvSpPr>
          <p:nvPr>
            <p:ph idx="1"/>
          </p:nvPr>
        </p:nvSpPr>
        <p:spPr/>
        <p:txBody>
          <a:bodyPr/>
          <a:lstStyle/>
          <a:p>
            <a:r>
              <a:rPr lang="en-CA" dirty="0"/>
              <a:t>Hans and Sophie Scholl, and the many other members of the White Rose and other youth resistance groups in Germany did not experience that “grace”. They experienced the burden of responsibility, they recognized it and, in some cases, as we will see they died for it. </a:t>
            </a:r>
          </a:p>
          <a:p>
            <a:endParaRPr lang="en-US" dirty="0"/>
          </a:p>
        </p:txBody>
      </p:sp>
    </p:spTree>
    <p:extLst>
      <p:ext uri="{BB962C8B-B14F-4D97-AF65-F5344CB8AC3E}">
        <p14:creationId xmlns:p14="http://schemas.microsoft.com/office/powerpoint/2010/main" val="3702910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60E77-86D8-044B-94A3-DEB58B75A3D5}"/>
              </a:ext>
            </a:extLst>
          </p:cNvPr>
          <p:cNvSpPr>
            <a:spLocks noGrp="1"/>
          </p:cNvSpPr>
          <p:nvPr>
            <p:ph type="title"/>
          </p:nvPr>
        </p:nvSpPr>
        <p:spPr/>
        <p:txBody>
          <a:bodyPr>
            <a:normAutofit/>
          </a:bodyPr>
          <a:lstStyle/>
          <a:p>
            <a:r>
              <a:rPr lang="en-US" sz="4000" b="1" dirty="0">
                <a:solidFill>
                  <a:srgbClr val="0070C0"/>
                </a:solidFill>
              </a:rPr>
              <a:t>Hans Scholl (1918-43)  Sophie Scholl (1921-43)</a:t>
            </a:r>
          </a:p>
        </p:txBody>
      </p:sp>
      <p:pic>
        <p:nvPicPr>
          <p:cNvPr id="4" name="Content Placeholder 3">
            <a:extLst>
              <a:ext uri="{FF2B5EF4-FFF2-40B4-BE49-F238E27FC236}">
                <a16:creationId xmlns:a16="http://schemas.microsoft.com/office/drawing/2014/main" id="{FF0970E2-64C6-1541-A8AA-EB645A984D25}"/>
              </a:ext>
            </a:extLst>
          </p:cNvPr>
          <p:cNvPicPr>
            <a:picLocks noGrp="1" noChangeAspect="1"/>
          </p:cNvPicPr>
          <p:nvPr>
            <p:ph idx="1"/>
          </p:nvPr>
        </p:nvPicPr>
        <p:blipFill>
          <a:blip r:embed="rId2"/>
          <a:stretch>
            <a:fillRect/>
          </a:stretch>
        </p:blipFill>
        <p:spPr>
          <a:xfrm>
            <a:off x="1543791" y="2733001"/>
            <a:ext cx="2178299" cy="3097783"/>
          </a:xfrm>
          <a:prstGeom prst="rect">
            <a:avLst/>
          </a:prstGeom>
        </p:spPr>
      </p:pic>
      <p:pic>
        <p:nvPicPr>
          <p:cNvPr id="9" name="Picture 8">
            <a:extLst>
              <a:ext uri="{FF2B5EF4-FFF2-40B4-BE49-F238E27FC236}">
                <a16:creationId xmlns:a16="http://schemas.microsoft.com/office/drawing/2014/main" id="{BFEC19DF-7B35-6B43-9D73-70D1ACA9C7A0}"/>
              </a:ext>
            </a:extLst>
          </p:cNvPr>
          <p:cNvPicPr>
            <a:picLocks noChangeAspect="1"/>
          </p:cNvPicPr>
          <p:nvPr/>
        </p:nvPicPr>
        <p:blipFill>
          <a:blip r:embed="rId3"/>
          <a:stretch>
            <a:fillRect/>
          </a:stretch>
        </p:blipFill>
        <p:spPr>
          <a:xfrm>
            <a:off x="5126405" y="2733001"/>
            <a:ext cx="4602511" cy="3207375"/>
          </a:xfrm>
          <a:prstGeom prst="rect">
            <a:avLst/>
          </a:prstGeom>
        </p:spPr>
      </p:pic>
    </p:spTree>
    <p:extLst>
      <p:ext uri="{BB962C8B-B14F-4D97-AF65-F5344CB8AC3E}">
        <p14:creationId xmlns:p14="http://schemas.microsoft.com/office/powerpoint/2010/main" val="3914567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D209F-8C82-B143-B442-90EE01C201AF}"/>
              </a:ext>
            </a:extLst>
          </p:cNvPr>
          <p:cNvSpPr>
            <a:spLocks noGrp="1"/>
          </p:cNvSpPr>
          <p:nvPr>
            <p:ph type="title"/>
          </p:nvPr>
        </p:nvSpPr>
        <p:spPr/>
        <p:txBody>
          <a:bodyPr/>
          <a:lstStyle/>
          <a:p>
            <a:r>
              <a:rPr lang="en-US" dirty="0"/>
              <a:t>Court document from “proceedings” against members of the White Rose</a:t>
            </a:r>
          </a:p>
        </p:txBody>
      </p:sp>
      <p:pic>
        <p:nvPicPr>
          <p:cNvPr id="5" name="Content Placeholder 4">
            <a:extLst>
              <a:ext uri="{FF2B5EF4-FFF2-40B4-BE49-F238E27FC236}">
                <a16:creationId xmlns:a16="http://schemas.microsoft.com/office/drawing/2014/main" id="{C726DD47-C755-0240-B190-8E635FD9F3CF}"/>
              </a:ext>
            </a:extLst>
          </p:cNvPr>
          <p:cNvPicPr>
            <a:picLocks noGrp="1" noChangeAspect="1"/>
          </p:cNvPicPr>
          <p:nvPr>
            <p:ph idx="1"/>
          </p:nvPr>
        </p:nvPicPr>
        <p:blipFill>
          <a:blip r:embed="rId2"/>
          <a:stretch>
            <a:fillRect/>
          </a:stretch>
        </p:blipFill>
        <p:spPr>
          <a:xfrm>
            <a:off x="3823856" y="1787205"/>
            <a:ext cx="3575980" cy="4767974"/>
          </a:xfrm>
        </p:spPr>
      </p:pic>
    </p:spTree>
    <p:extLst>
      <p:ext uri="{BB962C8B-B14F-4D97-AF65-F5344CB8AC3E}">
        <p14:creationId xmlns:p14="http://schemas.microsoft.com/office/powerpoint/2010/main" val="1586964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921ED-BD45-D841-943E-00121D972654}"/>
              </a:ext>
            </a:extLst>
          </p:cNvPr>
          <p:cNvSpPr>
            <a:spLocks noGrp="1"/>
          </p:cNvSpPr>
          <p:nvPr>
            <p:ph type="title"/>
          </p:nvPr>
        </p:nvSpPr>
        <p:spPr/>
        <p:txBody>
          <a:bodyPr/>
          <a:lstStyle/>
          <a:p>
            <a:r>
              <a:rPr lang="en-US" dirty="0"/>
              <a:t>Alexander </a:t>
            </a:r>
            <a:r>
              <a:rPr lang="en-US" dirty="0" err="1"/>
              <a:t>Schmorell</a:t>
            </a:r>
            <a:endParaRPr lang="en-US" dirty="0"/>
          </a:p>
        </p:txBody>
      </p:sp>
      <p:pic>
        <p:nvPicPr>
          <p:cNvPr id="5" name="Content Placeholder 4">
            <a:extLst>
              <a:ext uri="{FF2B5EF4-FFF2-40B4-BE49-F238E27FC236}">
                <a16:creationId xmlns:a16="http://schemas.microsoft.com/office/drawing/2014/main" id="{18982E04-BE94-984F-92CC-839684D0C66F}"/>
              </a:ext>
            </a:extLst>
          </p:cNvPr>
          <p:cNvPicPr>
            <a:picLocks noGrp="1" noChangeAspect="1"/>
          </p:cNvPicPr>
          <p:nvPr>
            <p:ph idx="1"/>
          </p:nvPr>
        </p:nvPicPr>
        <p:blipFill>
          <a:blip r:embed="rId2"/>
          <a:stretch>
            <a:fillRect/>
          </a:stretch>
        </p:blipFill>
        <p:spPr>
          <a:xfrm>
            <a:off x="4464248" y="1825625"/>
            <a:ext cx="3263503" cy="4351338"/>
          </a:xfrm>
        </p:spPr>
      </p:pic>
    </p:spTree>
    <p:extLst>
      <p:ext uri="{BB962C8B-B14F-4D97-AF65-F5344CB8AC3E}">
        <p14:creationId xmlns:p14="http://schemas.microsoft.com/office/powerpoint/2010/main" val="1473379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52231-1C44-6049-8E09-740EB6172ED8}"/>
              </a:ext>
            </a:extLst>
          </p:cNvPr>
          <p:cNvSpPr>
            <a:spLocks noGrp="1"/>
          </p:cNvSpPr>
          <p:nvPr>
            <p:ph type="title"/>
          </p:nvPr>
        </p:nvSpPr>
        <p:spPr/>
        <p:txBody>
          <a:bodyPr/>
          <a:lstStyle/>
          <a:p>
            <a:r>
              <a:rPr lang="en-US" dirty="0"/>
              <a:t>Christoph Propst</a:t>
            </a:r>
          </a:p>
        </p:txBody>
      </p:sp>
      <p:pic>
        <p:nvPicPr>
          <p:cNvPr id="5" name="Content Placeholder 4">
            <a:extLst>
              <a:ext uri="{FF2B5EF4-FFF2-40B4-BE49-F238E27FC236}">
                <a16:creationId xmlns:a16="http://schemas.microsoft.com/office/drawing/2014/main" id="{14768C25-462C-6442-820C-06646A8D85B8}"/>
              </a:ext>
            </a:extLst>
          </p:cNvPr>
          <p:cNvPicPr>
            <a:picLocks noGrp="1" noChangeAspect="1"/>
          </p:cNvPicPr>
          <p:nvPr>
            <p:ph idx="1"/>
          </p:nvPr>
        </p:nvPicPr>
        <p:blipFill>
          <a:blip r:embed="rId2"/>
          <a:stretch>
            <a:fillRect/>
          </a:stretch>
        </p:blipFill>
        <p:spPr>
          <a:xfrm rot="16200000">
            <a:off x="3915583" y="2546100"/>
            <a:ext cx="4978383" cy="3733787"/>
          </a:xfrm>
        </p:spPr>
      </p:pic>
    </p:spTree>
    <p:extLst>
      <p:ext uri="{BB962C8B-B14F-4D97-AF65-F5344CB8AC3E}">
        <p14:creationId xmlns:p14="http://schemas.microsoft.com/office/powerpoint/2010/main" val="3608136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5CA13-9C7F-4D4D-8CB8-FF1B14B66674}"/>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2FEFD027-C234-CC4C-BF95-6AD99CDD83A1}"/>
              </a:ext>
            </a:extLst>
          </p:cNvPr>
          <p:cNvPicPr>
            <a:picLocks noGrp="1" noChangeAspect="1"/>
          </p:cNvPicPr>
          <p:nvPr>
            <p:ph idx="1"/>
          </p:nvPr>
        </p:nvPicPr>
        <p:blipFill>
          <a:blip r:embed="rId2"/>
          <a:stretch>
            <a:fillRect/>
          </a:stretch>
        </p:blipFill>
        <p:spPr>
          <a:xfrm>
            <a:off x="4464248" y="1825625"/>
            <a:ext cx="3263503" cy="4351338"/>
          </a:xfrm>
        </p:spPr>
      </p:pic>
    </p:spTree>
    <p:extLst>
      <p:ext uri="{BB962C8B-B14F-4D97-AF65-F5344CB8AC3E}">
        <p14:creationId xmlns:p14="http://schemas.microsoft.com/office/powerpoint/2010/main" val="2999374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2F6C5-8F12-CA44-BEEA-D3B8B2FB1D27}"/>
              </a:ext>
            </a:extLst>
          </p:cNvPr>
          <p:cNvSpPr>
            <a:spLocks noGrp="1"/>
          </p:cNvSpPr>
          <p:nvPr>
            <p:ph type="title"/>
          </p:nvPr>
        </p:nvSpPr>
        <p:spPr/>
        <p:txBody>
          <a:bodyPr/>
          <a:lstStyle/>
          <a:p>
            <a:r>
              <a:rPr lang="en-US" dirty="0"/>
              <a:t>Willi Graf</a:t>
            </a:r>
          </a:p>
        </p:txBody>
      </p:sp>
      <p:pic>
        <p:nvPicPr>
          <p:cNvPr id="5" name="Content Placeholder 4">
            <a:extLst>
              <a:ext uri="{FF2B5EF4-FFF2-40B4-BE49-F238E27FC236}">
                <a16:creationId xmlns:a16="http://schemas.microsoft.com/office/drawing/2014/main" id="{CFC73553-C3B1-2E4B-9B68-42C179002FF0}"/>
              </a:ext>
            </a:extLst>
          </p:cNvPr>
          <p:cNvPicPr>
            <a:picLocks noGrp="1" noChangeAspect="1"/>
          </p:cNvPicPr>
          <p:nvPr>
            <p:ph idx="1"/>
          </p:nvPr>
        </p:nvPicPr>
        <p:blipFill>
          <a:blip r:embed="rId2"/>
          <a:stretch>
            <a:fillRect/>
          </a:stretch>
        </p:blipFill>
        <p:spPr>
          <a:xfrm>
            <a:off x="4512623" y="1890125"/>
            <a:ext cx="3215128" cy="4286838"/>
          </a:xfrm>
        </p:spPr>
      </p:pic>
    </p:spTree>
    <p:extLst>
      <p:ext uri="{BB962C8B-B14F-4D97-AF65-F5344CB8AC3E}">
        <p14:creationId xmlns:p14="http://schemas.microsoft.com/office/powerpoint/2010/main" val="2216480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FE10A-B84B-064B-8338-25DF54E1B745}"/>
              </a:ext>
            </a:extLst>
          </p:cNvPr>
          <p:cNvSpPr>
            <a:spLocks noGrp="1"/>
          </p:cNvSpPr>
          <p:nvPr>
            <p:ph type="title"/>
          </p:nvPr>
        </p:nvSpPr>
        <p:spPr/>
        <p:txBody>
          <a:bodyPr/>
          <a:lstStyle/>
          <a:p>
            <a:r>
              <a:rPr lang="en-US" dirty="0"/>
              <a:t>The atrium at Ludwig Maximilian University in Munich</a:t>
            </a:r>
          </a:p>
        </p:txBody>
      </p:sp>
      <p:pic>
        <p:nvPicPr>
          <p:cNvPr id="7" name="Content Placeholder 6">
            <a:extLst>
              <a:ext uri="{FF2B5EF4-FFF2-40B4-BE49-F238E27FC236}">
                <a16:creationId xmlns:a16="http://schemas.microsoft.com/office/drawing/2014/main" id="{A69B823B-C681-2449-8F61-5AC1B5C82DA9}"/>
              </a:ext>
            </a:extLst>
          </p:cNvPr>
          <p:cNvPicPr>
            <a:picLocks noGrp="1" noChangeAspect="1"/>
          </p:cNvPicPr>
          <p:nvPr>
            <p:ph idx="1"/>
          </p:nvPr>
        </p:nvPicPr>
        <p:blipFill>
          <a:blip r:embed="rId2"/>
          <a:stretch>
            <a:fillRect/>
          </a:stretch>
        </p:blipFill>
        <p:spPr>
          <a:xfrm>
            <a:off x="4464248" y="1825625"/>
            <a:ext cx="3263503" cy="4351338"/>
          </a:xfrm>
        </p:spPr>
      </p:pic>
    </p:spTree>
    <p:extLst>
      <p:ext uri="{BB962C8B-B14F-4D97-AF65-F5344CB8AC3E}">
        <p14:creationId xmlns:p14="http://schemas.microsoft.com/office/powerpoint/2010/main" val="1635580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127F7-A9E2-B744-9DD3-7B8DC32B73DD}"/>
              </a:ext>
            </a:extLst>
          </p:cNvPr>
          <p:cNvSpPr>
            <a:spLocks noGrp="1"/>
          </p:cNvSpPr>
          <p:nvPr>
            <p:ph type="title"/>
          </p:nvPr>
        </p:nvSpPr>
        <p:spPr/>
        <p:txBody>
          <a:bodyPr/>
          <a:lstStyle/>
          <a:p>
            <a:r>
              <a:rPr lang="en-US" dirty="0"/>
              <a:t>View from main hall to public square in front of university today</a:t>
            </a:r>
          </a:p>
        </p:txBody>
      </p:sp>
      <p:pic>
        <p:nvPicPr>
          <p:cNvPr id="5" name="Content Placeholder 4">
            <a:extLst>
              <a:ext uri="{FF2B5EF4-FFF2-40B4-BE49-F238E27FC236}">
                <a16:creationId xmlns:a16="http://schemas.microsoft.com/office/drawing/2014/main" id="{BEE9192A-1F3E-0A48-8BC4-84D31BEF0E65}"/>
              </a:ext>
            </a:extLst>
          </p:cNvPr>
          <p:cNvPicPr>
            <a:picLocks noGrp="1" noChangeAspect="1"/>
          </p:cNvPicPr>
          <p:nvPr>
            <p:ph idx="1"/>
          </p:nvPr>
        </p:nvPicPr>
        <p:blipFill>
          <a:blip r:embed="rId2"/>
          <a:stretch>
            <a:fillRect/>
          </a:stretch>
        </p:blipFill>
        <p:spPr>
          <a:xfrm>
            <a:off x="3561724" y="1896877"/>
            <a:ext cx="3263503" cy="4351338"/>
          </a:xfrm>
        </p:spPr>
      </p:pic>
    </p:spTree>
    <p:extLst>
      <p:ext uri="{BB962C8B-B14F-4D97-AF65-F5344CB8AC3E}">
        <p14:creationId xmlns:p14="http://schemas.microsoft.com/office/powerpoint/2010/main" val="2882875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C8BAF-2882-E24A-9C29-4CD74C32CACC}"/>
              </a:ext>
            </a:extLst>
          </p:cNvPr>
          <p:cNvSpPr>
            <a:spLocks noGrp="1"/>
          </p:cNvSpPr>
          <p:nvPr>
            <p:ph type="title"/>
          </p:nvPr>
        </p:nvSpPr>
        <p:spPr/>
        <p:txBody>
          <a:bodyPr/>
          <a:lstStyle/>
          <a:p>
            <a:r>
              <a:rPr lang="en-US" dirty="0"/>
              <a:t>Memorial to the White Rose at Munich University</a:t>
            </a:r>
          </a:p>
        </p:txBody>
      </p:sp>
      <p:pic>
        <p:nvPicPr>
          <p:cNvPr id="5" name="Content Placeholder 4">
            <a:extLst>
              <a:ext uri="{FF2B5EF4-FFF2-40B4-BE49-F238E27FC236}">
                <a16:creationId xmlns:a16="http://schemas.microsoft.com/office/drawing/2014/main" id="{27841D59-EA30-8E43-A7B2-7D5AB8B7D7AE}"/>
              </a:ext>
            </a:extLst>
          </p:cNvPr>
          <p:cNvPicPr>
            <a:picLocks noGrp="1" noChangeAspect="1"/>
          </p:cNvPicPr>
          <p:nvPr>
            <p:ph idx="1"/>
          </p:nvPr>
        </p:nvPicPr>
        <p:blipFill>
          <a:blip r:embed="rId2"/>
          <a:stretch>
            <a:fillRect/>
          </a:stretch>
        </p:blipFill>
        <p:spPr>
          <a:xfrm>
            <a:off x="4464248" y="1825625"/>
            <a:ext cx="3263503" cy="4351338"/>
          </a:xfrm>
        </p:spPr>
      </p:pic>
    </p:spTree>
    <p:extLst>
      <p:ext uri="{BB962C8B-B14F-4D97-AF65-F5344CB8AC3E}">
        <p14:creationId xmlns:p14="http://schemas.microsoft.com/office/powerpoint/2010/main" val="22222067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TotalTime>
  <Words>519</Words>
  <Application>Microsoft Macintosh PowerPoint</Application>
  <PresentationFormat>Widescreen</PresentationFormat>
  <Paragraphs>38</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Times New Roman</vt:lpstr>
      <vt:lpstr>Office Theme</vt:lpstr>
      <vt:lpstr>The White Rose</vt:lpstr>
      <vt:lpstr>Acknowledgements</vt:lpstr>
      <vt:lpstr>Where does “White Rose” come from?</vt:lpstr>
      <vt:lpstr>Vergangenheitsbewältigung &amp; Weltanschauung</vt:lpstr>
      <vt:lpstr>And why do I mention …</vt:lpstr>
      <vt:lpstr>Sophie Scholl Memorial at Munich University</vt:lpstr>
      <vt:lpstr> </vt:lpstr>
      <vt:lpstr>PowerPoint Presentation</vt:lpstr>
      <vt:lpstr>What was the Hitler Youth</vt:lpstr>
      <vt:lpstr>Munich University during the Nazi Era</vt:lpstr>
      <vt:lpstr>Replica flyers in front of Munich University</vt:lpstr>
      <vt:lpstr>Brother &amp; Sister</vt:lpstr>
      <vt:lpstr>Hans Scholl (1918-43)  Sophie Scholl (1921-43)</vt:lpstr>
      <vt:lpstr>Court document from “proceedings” against members of the White Rose</vt:lpstr>
      <vt:lpstr>Alexander Schmorell</vt:lpstr>
      <vt:lpstr>Christoph Propst</vt:lpstr>
      <vt:lpstr>PowerPoint Presentation</vt:lpstr>
      <vt:lpstr>Willi Graf</vt:lpstr>
      <vt:lpstr>The atrium at Ludwig Maximilian University in Munich</vt:lpstr>
      <vt:lpstr>View from main hall to public square in front of university today</vt:lpstr>
      <vt:lpstr>Memorial to the White Rose at Munich University</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schwaiger</dc:creator>
  <cp:lastModifiedBy>elizabeth schwaiger</cp:lastModifiedBy>
  <cp:revision>10</cp:revision>
  <dcterms:created xsi:type="dcterms:W3CDTF">2019-02-01T08:26:22Z</dcterms:created>
  <dcterms:modified xsi:type="dcterms:W3CDTF">2019-11-21T22:17:29Z</dcterms:modified>
</cp:coreProperties>
</file>